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62" r:id="rId4"/>
    <p:sldId id="270" r:id="rId5"/>
    <p:sldId id="260" r:id="rId6"/>
    <p:sldId id="281" r:id="rId7"/>
    <p:sldId id="269" r:id="rId8"/>
    <p:sldId id="267" r:id="rId9"/>
    <p:sldId id="296" r:id="rId10"/>
    <p:sldId id="261" r:id="rId11"/>
    <p:sldId id="258" r:id="rId12"/>
    <p:sldId id="271" r:id="rId13"/>
    <p:sldId id="287" r:id="rId14"/>
    <p:sldId id="272" r:id="rId15"/>
    <p:sldId id="286" r:id="rId16"/>
    <p:sldId id="259" r:id="rId17"/>
    <p:sldId id="291" r:id="rId18"/>
    <p:sldId id="274" r:id="rId19"/>
    <p:sldId id="303" r:id="rId20"/>
    <p:sldId id="275" r:id="rId21"/>
    <p:sldId id="277" r:id="rId22"/>
    <p:sldId id="302" r:id="rId23"/>
    <p:sldId id="278" r:id="rId24"/>
    <p:sldId id="298" r:id="rId25"/>
    <p:sldId id="257" r:id="rId26"/>
    <p:sldId id="280" r:id="rId27"/>
    <p:sldId id="288" r:id="rId28"/>
    <p:sldId id="295" r:id="rId29"/>
    <p:sldId id="294" r:id="rId30"/>
    <p:sldId id="300" r:id="rId31"/>
    <p:sldId id="299" r:id="rId32"/>
    <p:sldId id="290" r:id="rId33"/>
    <p:sldId id="304" r:id="rId34"/>
    <p:sldId id="305" r:id="rId35"/>
    <p:sldId id="279" r:id="rId36"/>
    <p:sldId id="293" r:id="rId37"/>
    <p:sldId id="301" r:id="rId38"/>
    <p:sldId id="28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3D30-D000-43BC-A7D6-5B820588686E}" type="datetimeFigureOut">
              <a:rPr lang="en-CA" smtClean="0"/>
              <a:t>2016-08-26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F32A-FF78-4AD8-9A96-C3D04A66DC0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643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3D30-D000-43BC-A7D6-5B820588686E}" type="datetimeFigureOut">
              <a:rPr lang="en-CA" smtClean="0"/>
              <a:t>2016-08-26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F32A-FF78-4AD8-9A96-C3D04A66DC0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486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3D30-D000-43BC-A7D6-5B820588686E}" type="datetimeFigureOut">
              <a:rPr lang="en-CA" smtClean="0"/>
              <a:t>2016-08-26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F32A-FF78-4AD8-9A96-C3D04A66DC0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94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3D30-D000-43BC-A7D6-5B820588686E}" type="datetimeFigureOut">
              <a:rPr lang="en-CA" smtClean="0"/>
              <a:t>2016-08-26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F32A-FF78-4AD8-9A96-C3D04A66DC0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117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3D30-D000-43BC-A7D6-5B820588686E}" type="datetimeFigureOut">
              <a:rPr lang="en-CA" smtClean="0"/>
              <a:t>2016-08-26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F32A-FF78-4AD8-9A96-C3D04A66DC0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308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3D30-D000-43BC-A7D6-5B820588686E}" type="datetimeFigureOut">
              <a:rPr lang="en-CA" smtClean="0"/>
              <a:t>2016-08-26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F32A-FF78-4AD8-9A96-C3D04A66DC0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256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3D30-D000-43BC-A7D6-5B820588686E}" type="datetimeFigureOut">
              <a:rPr lang="en-CA" smtClean="0"/>
              <a:t>2016-08-26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F32A-FF78-4AD8-9A96-C3D04A66DC0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59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3D30-D000-43BC-A7D6-5B820588686E}" type="datetimeFigureOut">
              <a:rPr lang="en-CA" smtClean="0"/>
              <a:t>2016-08-26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F32A-FF78-4AD8-9A96-C3D04A66DC0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629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3D30-D000-43BC-A7D6-5B820588686E}" type="datetimeFigureOut">
              <a:rPr lang="en-CA" smtClean="0"/>
              <a:t>2016-08-26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F32A-FF78-4AD8-9A96-C3D04A66DC0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41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3D30-D000-43BC-A7D6-5B820588686E}" type="datetimeFigureOut">
              <a:rPr lang="en-CA" smtClean="0"/>
              <a:t>2016-08-26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F32A-FF78-4AD8-9A96-C3D04A66DC0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941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73D30-D000-43BC-A7D6-5B820588686E}" type="datetimeFigureOut">
              <a:rPr lang="en-CA" smtClean="0"/>
              <a:t>2016-08-26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EF32A-FF78-4AD8-9A96-C3D04A66DC0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252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73D30-D000-43BC-A7D6-5B820588686E}" type="datetimeFigureOut">
              <a:rPr lang="en-CA" smtClean="0"/>
              <a:t>2016-08-26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EF32A-FF78-4AD8-9A96-C3D04A66DC0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28772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fade/>
      </p:transition>
    </mc:Choice>
    <mc:Fallback xmlns="">
      <p:transition spd="slow" advClick="0" advTm="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1 I Believe (English Version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5536" y="5157192"/>
            <a:ext cx="609600" cy="609600"/>
          </a:xfrm>
          <a:prstGeom prst="rect">
            <a:avLst/>
          </a:prstGeom>
        </p:spPr>
      </p:pic>
      <p:sp>
        <p:nvSpPr>
          <p:cNvPr id="6" name="Text Box 1"/>
          <p:cNvSpPr txBox="1"/>
          <p:nvPr/>
        </p:nvSpPr>
        <p:spPr>
          <a:xfrm>
            <a:off x="1836626" y="2594426"/>
            <a:ext cx="5667261" cy="237626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CA" sz="4400" b="1" dirty="0" err="1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Concerned</a:t>
            </a:r>
            <a:r>
              <a:rPr lang="en-CA" sz="4400" b="1" dirty="0" err="1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  <a:sym typeface="Webdings"/>
              </a:rPr>
              <a:t></a:t>
            </a:r>
            <a:r>
              <a:rPr lang="en-CA" sz="4400" b="1" dirty="0" err="1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Citizens</a:t>
            </a:r>
            <a:r>
              <a:rPr lang="en-CA" sz="4400" b="1" dirty="0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 of </a:t>
            </a:r>
            <a:endParaRPr lang="en-CA" sz="4400" dirty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CA" sz="4400" b="1" dirty="0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Wallace-Mapleton</a:t>
            </a:r>
            <a:endParaRPr lang="en-CA" sz="4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Picture 6" descr="C:\Users\laa\AppData\Local\Microsoft\Windows\INetCache\IE\JR89G82V\maple-leaf-7546-small[1]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80350"/>
            <a:ext cx="1944216" cy="1740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laa\AppData\Local\Microsoft\Windows\INetCache\IE\K5K3C6B2\Red_Wheat-icon[1]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41137"/>
            <a:ext cx="1774328" cy="1539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laa\AppData\Local\Microsoft\Windows\INetCache\IE\K5K3C6B2\sonne-gelb[1]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88" y="620688"/>
            <a:ext cx="2107739" cy="208823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411760" y="4449306"/>
            <a:ext cx="6191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b="1" dirty="0" smtClean="0"/>
              <a:t>Est. August 15, 2016  </a:t>
            </a:r>
            <a:endParaRPr lang="en-CA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547664" y="5766792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472471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880">
        <p:fade/>
      </p:transition>
    </mc:Choice>
    <mc:Fallback>
      <p:transition spd="slow" advClick="0" advTm="88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352928" cy="1584176"/>
          </a:xfrm>
        </p:spPr>
        <p:txBody>
          <a:bodyPr>
            <a:normAutofit fontScale="90000"/>
          </a:bodyPr>
          <a:lstStyle/>
          <a:p>
            <a:r>
              <a:rPr lang="en-CA" sz="5400" b="1" dirty="0" smtClean="0"/>
              <a:t>Concerned Citizens of </a:t>
            </a:r>
            <a:br>
              <a:rPr lang="en-CA" sz="5400" b="1" dirty="0" smtClean="0"/>
            </a:br>
            <a:r>
              <a:rPr lang="en-CA" sz="5400" b="1" dirty="0" smtClean="0"/>
              <a:t>Wallace- Mapleton</a:t>
            </a:r>
            <a:endParaRPr lang="en-CA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356992"/>
            <a:ext cx="8229600" cy="32298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sz="6600" b="1" dirty="0" smtClean="0"/>
              <a:t>Join us in making a difference in our community. </a:t>
            </a:r>
            <a:endParaRPr lang="en-CA" sz="6600" b="1" dirty="0"/>
          </a:p>
        </p:txBody>
      </p:sp>
    </p:spTree>
    <p:extLst>
      <p:ext uri="{BB962C8B-B14F-4D97-AF65-F5344CB8AC3E}">
        <p14:creationId xmlns:p14="http://schemas.microsoft.com/office/powerpoint/2010/main" val="3197271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518">
        <p:fade/>
      </p:transition>
    </mc:Choice>
    <mc:Fallback>
      <p:transition spd="slow" advClick="0" advTm="551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94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384">
        <p:fade/>
      </p:transition>
    </mc:Choice>
    <mc:Fallback>
      <p:transition spd="slow" advClick="0" advTm="338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283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11">
        <p:fade/>
      </p:transition>
    </mc:Choice>
    <mc:Fallback>
      <p:transition spd="slow" advClick="0" advTm="301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1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906">
        <p:fade/>
      </p:transition>
    </mc:Choice>
    <mc:Fallback>
      <p:transition spd="slow" advClick="0" advTm="490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2" y="-4851920"/>
            <a:ext cx="97536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655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404">
        <p:fade/>
      </p:transition>
    </mc:Choice>
    <mc:Fallback>
      <p:transition spd="slow" advClick="0" advTm="340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/>
          <p:nvPr/>
        </p:nvSpPr>
        <p:spPr>
          <a:xfrm>
            <a:off x="179512" y="2180491"/>
            <a:ext cx="4680520" cy="124850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CA" sz="3200" b="1" dirty="0" err="1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Concerned</a:t>
            </a:r>
            <a:r>
              <a:rPr lang="en-CA" sz="3200" b="1" dirty="0" err="1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  <a:sym typeface="Webdings"/>
              </a:rPr>
              <a:t></a:t>
            </a:r>
            <a:r>
              <a:rPr lang="en-CA" sz="3200" b="1" dirty="0" err="1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Citizens</a:t>
            </a:r>
            <a:r>
              <a:rPr lang="en-CA" sz="3200" b="1" dirty="0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 of </a:t>
            </a:r>
            <a:endParaRPr lang="en-CA" sz="3200" dirty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CA" sz="3200" b="1" dirty="0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Wallace-Mapleton</a:t>
            </a:r>
            <a:endParaRPr lang="en-CA" sz="32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4" name="Picture 3" descr="C:\Users\laa\AppData\Local\Microsoft\Windows\INetCache\IE\JR89G82V\maple-leaf-7546-small[1]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240" y="550771"/>
            <a:ext cx="1255582" cy="1387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laa\AppData\Local\Microsoft\Windows\INetCache\IE\K5K3C6B2\Red_Wheat-icon[1]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28" y="641137"/>
            <a:ext cx="1000188" cy="1133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laa\AppData\Local\Microsoft\Windows\INetCache\IE\K5K3C6B2\sonne-gelb[1]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141" y="476672"/>
            <a:ext cx="1924890" cy="19312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237722" y="3933056"/>
            <a:ext cx="6718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800" b="1" dirty="0" smtClean="0"/>
              <a:t>We have 2 main goals…</a:t>
            </a:r>
            <a:endParaRPr lang="en-CA" sz="4800" b="1" dirty="0"/>
          </a:p>
        </p:txBody>
      </p:sp>
    </p:spTree>
    <p:extLst>
      <p:ext uri="{BB962C8B-B14F-4D97-AF65-F5344CB8AC3E}">
        <p14:creationId xmlns:p14="http://schemas.microsoft.com/office/powerpoint/2010/main" val="188170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104">
        <p:fade/>
      </p:transition>
    </mc:Choice>
    <mc:Fallback>
      <p:transition spd="slow" advClick="0" advTm="310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/>
          <p:nvPr/>
        </p:nvSpPr>
        <p:spPr>
          <a:xfrm>
            <a:off x="179512" y="2180491"/>
            <a:ext cx="4680520" cy="124850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CA" sz="3200" b="1" dirty="0" err="1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Concerned</a:t>
            </a:r>
            <a:r>
              <a:rPr lang="en-CA" sz="3200" b="1" dirty="0" err="1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  <a:sym typeface="Webdings"/>
              </a:rPr>
              <a:t></a:t>
            </a:r>
            <a:r>
              <a:rPr lang="en-CA" sz="3200" b="1" dirty="0" err="1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Citizens</a:t>
            </a:r>
            <a:r>
              <a:rPr lang="en-CA" sz="3200" b="1" dirty="0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 of </a:t>
            </a:r>
            <a:endParaRPr lang="en-CA" sz="3200" dirty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CA" sz="3200" b="1" dirty="0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Wallace-Mapleton</a:t>
            </a:r>
            <a:endParaRPr lang="en-CA" sz="32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4" name="Picture 3" descr="C:\Users\laa\AppData\Local\Microsoft\Windows\INetCache\IE\JR89G82V\maple-leaf-7546-small[1]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240" y="550771"/>
            <a:ext cx="1255582" cy="1387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laa\AppData\Local\Microsoft\Windows\INetCache\IE\K5K3C6B2\Red_Wheat-icon[1]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28" y="641137"/>
            <a:ext cx="1000188" cy="1133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laa\AppData\Local\Microsoft\Windows\INetCache\IE\K5K3C6B2\sonne-gelb[1]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141" y="476672"/>
            <a:ext cx="1924890" cy="19312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654398" y="3470564"/>
            <a:ext cx="78488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4000" b="1" dirty="0" smtClean="0"/>
              <a:t>While </a:t>
            </a:r>
            <a:r>
              <a:rPr lang="en-US" sz="4000" b="1" dirty="0"/>
              <a:t>being grounded in our rural and agricultural roots, our goal is to create the best conditions for our community to reach its highest potential. </a:t>
            </a:r>
            <a:endParaRPr lang="en-CA" sz="4000" dirty="0"/>
          </a:p>
        </p:txBody>
      </p:sp>
      <p:sp>
        <p:nvSpPr>
          <p:cNvPr id="2" name="Rectangle 1"/>
          <p:cNvSpPr/>
          <p:nvPr/>
        </p:nvSpPr>
        <p:spPr>
          <a:xfrm rot="20327465">
            <a:off x="5550477" y="1465302"/>
            <a:ext cx="29199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Goal #1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2205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9481">
        <p:fade/>
      </p:transition>
    </mc:Choice>
    <mc:Fallback>
      <p:transition spd="slow" advClick="0" advTm="948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laa\AppData\Local\Microsoft\Windows\INetCache\IE\K5K3C6B2\sonne-gelb[1]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149" y="476672"/>
            <a:ext cx="1924890" cy="19312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1"/>
          <p:cNvSpPr txBox="1"/>
          <p:nvPr/>
        </p:nvSpPr>
        <p:spPr>
          <a:xfrm>
            <a:off x="251520" y="2180491"/>
            <a:ext cx="4680520" cy="124850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CA" sz="3200" b="1" dirty="0" err="1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Concerned</a:t>
            </a:r>
            <a:r>
              <a:rPr lang="en-CA" sz="3200" b="1" dirty="0" err="1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  <a:sym typeface="Webdings"/>
              </a:rPr>
              <a:t></a:t>
            </a:r>
            <a:r>
              <a:rPr lang="en-CA" sz="3200" b="1" dirty="0" err="1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Citizens</a:t>
            </a:r>
            <a:r>
              <a:rPr lang="en-CA" sz="3200" b="1" dirty="0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 of </a:t>
            </a:r>
            <a:endParaRPr lang="en-CA" sz="3200" dirty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CA" sz="3200" b="1" dirty="0">
                <a:ln>
                  <a:noFill/>
                </a:ln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Wallace-Mapleton</a:t>
            </a:r>
            <a:endParaRPr lang="en-CA" sz="32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Picture 4" descr="C:\Users\laa\AppData\Local\Microsoft\Windows\INetCache\IE\JR89G82V\maple-leaf-7546-small[1]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248" y="550771"/>
            <a:ext cx="1255582" cy="1387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laa\AppData\Local\Microsoft\Windows\INetCache\IE\K5K3C6B2\Red_Wheat-icon[1]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6" y="641137"/>
            <a:ext cx="1000188" cy="113391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611560" y="3717032"/>
            <a:ext cx="756084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4400" b="1" dirty="0" smtClean="0"/>
              <a:t>We will strive to protect our land and the freedom to prosper and live in a healthy environment. </a:t>
            </a:r>
            <a:endParaRPr lang="en-CA" sz="4400" dirty="0"/>
          </a:p>
        </p:txBody>
      </p:sp>
      <p:sp>
        <p:nvSpPr>
          <p:cNvPr id="8" name="Rectangle 7"/>
          <p:cNvSpPr/>
          <p:nvPr/>
        </p:nvSpPr>
        <p:spPr>
          <a:xfrm rot="20327465">
            <a:off x="5550477" y="1465302"/>
            <a:ext cx="29199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Goal #2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551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816">
        <p:fade/>
      </p:transition>
    </mc:Choice>
    <mc:Fallback>
      <p:transition spd="slow" advClick="0" advTm="481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436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383">
        <p:fade/>
      </p:transition>
    </mc:Choice>
    <mc:Fallback>
      <p:transition spd="slow" advClick="0" advTm="338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512"/>
            <a:ext cx="9324528" cy="689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7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38">
        <p:fade/>
      </p:transition>
    </mc:Choice>
    <mc:Fallback>
      <p:transition spd="slow" advClick="0" advTm="30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891877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600" dirty="0" smtClean="0"/>
              <a:t>To reach our goals…. </a:t>
            </a:r>
            <a:endParaRPr lang="en-CA" sz="6600" dirty="0"/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709642" y="2426984"/>
            <a:ext cx="7894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5400" b="1" dirty="0" smtClean="0"/>
              <a:t>It will take more</a:t>
            </a:r>
          </a:p>
          <a:p>
            <a:pPr algn="ctr"/>
            <a:r>
              <a:rPr lang="en-CA" sz="5400" b="1" dirty="0" smtClean="0"/>
              <a:t> than one family…  </a:t>
            </a:r>
          </a:p>
        </p:txBody>
      </p:sp>
    </p:spTree>
    <p:extLst>
      <p:ext uri="{BB962C8B-B14F-4D97-AF65-F5344CB8AC3E}">
        <p14:creationId xmlns:p14="http://schemas.microsoft.com/office/powerpoint/2010/main" val="593027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611">
        <p:fade/>
      </p:transition>
    </mc:Choice>
    <mc:Fallback>
      <p:transition spd="slow" advClick="0" advTm="461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44624"/>
            <a:ext cx="8892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b="1" dirty="0" smtClean="0"/>
              <a:t>200 concerned citizens attended a meeting on Aug. 24, 2016 in Listowel to learn about the impact of Wind Turbine Projects.</a:t>
            </a:r>
            <a:endParaRPr lang="en-CA" sz="3600" b="1" dirty="0"/>
          </a:p>
        </p:txBody>
      </p:sp>
      <p:pic>
        <p:nvPicPr>
          <p:cNvPr id="2050" name="Picture 2" descr="D:\Desktop\Wind Turbines\IMG_01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681" b="-23681"/>
          <a:stretch/>
        </p:blipFill>
        <p:spPr bwMode="auto">
          <a:xfrm>
            <a:off x="554281" y="1052736"/>
            <a:ext cx="7992888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560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6536">
        <p:fade/>
      </p:transition>
    </mc:Choice>
    <mc:Fallback>
      <p:transition spd="slow" advClick="0" advTm="65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2564904"/>
            <a:ext cx="7056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800" b="1" dirty="0" smtClean="0"/>
              <a:t>It will take more than ONE community….. </a:t>
            </a:r>
            <a:endParaRPr lang="en-CA" sz="4800" b="1" dirty="0"/>
          </a:p>
        </p:txBody>
      </p:sp>
    </p:spTree>
    <p:extLst>
      <p:ext uri="{BB962C8B-B14F-4D97-AF65-F5344CB8AC3E}">
        <p14:creationId xmlns:p14="http://schemas.microsoft.com/office/powerpoint/2010/main" val="2421972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957">
        <p:fade/>
      </p:transition>
    </mc:Choice>
    <mc:Fallback>
      <p:transition spd="slow" advClick="0" advTm="395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26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124">
        <p:fade/>
      </p:transition>
    </mc:Choice>
    <mc:Fallback>
      <p:transition spd="slow" advClick="0" advTm="412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44000" cy="6864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1627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169">
        <p:fade/>
      </p:transition>
    </mc:Choice>
    <mc:Fallback>
      <p:transition spd="slow" advClick="0" advTm="416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331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170">
        <p:fade/>
      </p:transition>
    </mc:Choice>
    <mc:Fallback>
      <p:transition spd="slow" advClick="0" advTm="41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218232"/>
            <a:ext cx="7200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6600" b="1" dirty="0" smtClean="0"/>
              <a:t>It will take a collective effort of all of us to make a difference…</a:t>
            </a:r>
            <a:endParaRPr lang="en-CA" sz="6600" b="1" dirty="0"/>
          </a:p>
        </p:txBody>
      </p:sp>
    </p:spTree>
    <p:extLst>
      <p:ext uri="{BB962C8B-B14F-4D97-AF65-F5344CB8AC3E}">
        <p14:creationId xmlns:p14="http://schemas.microsoft.com/office/powerpoint/2010/main" val="89567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137">
        <p:fade/>
      </p:transition>
    </mc:Choice>
    <mc:Fallback>
      <p:transition spd="slow" advClick="0" advTm="313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628800"/>
            <a:ext cx="70567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6000" b="1" dirty="0" smtClean="0"/>
              <a:t>Do you believe you can make a difference</a:t>
            </a:r>
            <a:r>
              <a:rPr lang="en-CA" sz="6000" b="1" dirty="0" smtClean="0">
                <a:sym typeface="Webdings"/>
              </a:rPr>
              <a:t></a:t>
            </a:r>
            <a:endParaRPr lang="en-CA" sz="6000" b="1" dirty="0"/>
          </a:p>
        </p:txBody>
      </p:sp>
    </p:spTree>
    <p:extLst>
      <p:ext uri="{BB962C8B-B14F-4D97-AF65-F5344CB8AC3E}">
        <p14:creationId xmlns:p14="http://schemas.microsoft.com/office/powerpoint/2010/main" val="3387646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632">
        <p:fade/>
      </p:transition>
    </mc:Choice>
    <mc:Fallback>
      <p:transition spd="slow" advClick="0" advTm="463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2701369"/>
            <a:ext cx="7056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0" b="1" dirty="0" smtClean="0"/>
              <a:t>How can you help?  </a:t>
            </a:r>
            <a:endParaRPr lang="en-CA" sz="6000" b="1" dirty="0"/>
          </a:p>
        </p:txBody>
      </p:sp>
    </p:spTree>
    <p:extLst>
      <p:ext uri="{BB962C8B-B14F-4D97-AF65-F5344CB8AC3E}">
        <p14:creationId xmlns:p14="http://schemas.microsoft.com/office/powerpoint/2010/main" val="3143033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247">
        <p:fade/>
      </p:transition>
    </mc:Choice>
    <mc:Fallback>
      <p:transition spd="slow" advClick="0" advTm="324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60486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0" b="1" dirty="0" smtClean="0"/>
              <a:t>Help with the little things…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3212976"/>
            <a:ext cx="80648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800" b="1" dirty="0" smtClean="0"/>
              <a:t>Volunteer your time to set up for meetings, deliver newsletters, sell signs &amp; take or deliver the sign trailer. </a:t>
            </a:r>
            <a:endParaRPr lang="en-CA" sz="4800" b="1" dirty="0"/>
          </a:p>
        </p:txBody>
      </p:sp>
    </p:spTree>
    <p:extLst>
      <p:ext uri="{BB962C8B-B14F-4D97-AF65-F5344CB8AC3E}">
        <p14:creationId xmlns:p14="http://schemas.microsoft.com/office/powerpoint/2010/main" val="967962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7317">
        <p:fade/>
      </p:transition>
    </mc:Choice>
    <mc:Fallback>
      <p:transition spd="slow" advClick="0" advTm="73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124744"/>
            <a:ext cx="705678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6000" b="1" dirty="0" smtClean="0"/>
              <a:t>We appreciate all the things you do… </a:t>
            </a:r>
          </a:p>
          <a:p>
            <a:pPr algn="ctr"/>
            <a:r>
              <a:rPr lang="en-CA" sz="6000" b="1" dirty="0" smtClean="0"/>
              <a:t>(big or small)</a:t>
            </a:r>
          </a:p>
          <a:p>
            <a:pPr algn="ctr"/>
            <a:r>
              <a:rPr lang="en-CA" sz="6000" b="1" dirty="0" smtClean="0"/>
              <a:t>to support our community. </a:t>
            </a:r>
            <a:endParaRPr lang="en-CA" sz="6000" b="1" dirty="0"/>
          </a:p>
        </p:txBody>
      </p:sp>
    </p:spTree>
    <p:extLst>
      <p:ext uri="{BB962C8B-B14F-4D97-AF65-F5344CB8AC3E}">
        <p14:creationId xmlns:p14="http://schemas.microsoft.com/office/powerpoint/2010/main" val="166064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7257">
        <p:fade/>
      </p:transition>
    </mc:Choice>
    <mc:Fallback>
      <p:transition spd="slow" advClick="0" advTm="725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10035958" cy="682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88640"/>
            <a:ext cx="64087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0" b="1" dirty="0" smtClean="0"/>
              <a:t>You need to decide if you want this</a:t>
            </a:r>
            <a:r>
              <a:rPr lang="en-CA" sz="6000" b="1" dirty="0" smtClean="0">
                <a:sym typeface="Webdings"/>
              </a:rPr>
              <a:t></a:t>
            </a:r>
            <a:endParaRPr lang="en-CA" sz="6000" b="1" dirty="0"/>
          </a:p>
        </p:txBody>
      </p:sp>
    </p:spTree>
    <p:extLst>
      <p:ext uri="{BB962C8B-B14F-4D97-AF65-F5344CB8AC3E}">
        <p14:creationId xmlns:p14="http://schemas.microsoft.com/office/powerpoint/2010/main" val="1690875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926">
        <p:fade/>
      </p:transition>
    </mc:Choice>
    <mc:Fallback>
      <p:transition spd="slow" advClick="0" advTm="59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5" y="-27384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7504" y="20965"/>
            <a:ext cx="9217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5400" b="1" dirty="0" smtClean="0"/>
              <a:t>OR  Do </a:t>
            </a:r>
            <a:r>
              <a:rPr lang="en-CA" sz="5400" b="1" dirty="0"/>
              <a:t>you </a:t>
            </a:r>
            <a:r>
              <a:rPr lang="en-CA" sz="5400" b="1" dirty="0" smtClean="0"/>
              <a:t>want to KEEP this</a:t>
            </a:r>
            <a:r>
              <a:rPr lang="en-CA" sz="5400" b="1" dirty="0">
                <a:sym typeface="Webdings"/>
              </a:rPr>
              <a:t></a:t>
            </a:r>
            <a:endParaRPr lang="en-CA" sz="5400" b="1" dirty="0"/>
          </a:p>
        </p:txBody>
      </p:sp>
    </p:spTree>
    <p:extLst>
      <p:ext uri="{BB962C8B-B14F-4D97-AF65-F5344CB8AC3E}">
        <p14:creationId xmlns:p14="http://schemas.microsoft.com/office/powerpoint/2010/main" val="77924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859">
        <p:fade/>
      </p:transition>
    </mc:Choice>
    <mc:Fallback>
      <p:transition spd="slow" advClick="0" advTm="485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9611" y="476671"/>
            <a:ext cx="8177752" cy="65556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6000" b="1" dirty="0" smtClean="0"/>
              <a:t>It is not too late to</a:t>
            </a:r>
          </a:p>
          <a:p>
            <a:pPr algn="ctr"/>
            <a:r>
              <a:rPr lang="en-CA" sz="6000" b="1" dirty="0" smtClean="0"/>
              <a:t> make a difference!</a:t>
            </a:r>
          </a:p>
          <a:p>
            <a:pPr algn="ctr"/>
            <a:endParaRPr lang="en-CA" sz="6000" b="1" dirty="0"/>
          </a:p>
          <a:p>
            <a:pPr algn="ctr"/>
            <a:r>
              <a:rPr lang="en-CA" sz="6000" b="1" dirty="0" smtClean="0"/>
              <a:t>Contact us if you want to</a:t>
            </a:r>
          </a:p>
          <a:p>
            <a:pPr algn="ctr"/>
            <a:r>
              <a:rPr lang="en-CA" sz="6000" b="1" dirty="0" smtClean="0"/>
              <a:t>be involved. </a:t>
            </a:r>
          </a:p>
          <a:p>
            <a:pPr algn="ctr"/>
            <a:r>
              <a:rPr lang="en-CA" sz="6000" b="1" dirty="0" smtClean="0"/>
              <a:t>douga@cyg.net</a:t>
            </a:r>
            <a:endParaRPr lang="en-CA" sz="6000" b="1" dirty="0" smtClean="0"/>
          </a:p>
          <a:p>
            <a:endParaRPr lang="en-CA" sz="6000" b="1" dirty="0" smtClean="0"/>
          </a:p>
        </p:txBody>
      </p:sp>
    </p:spTree>
    <p:extLst>
      <p:ext uri="{BB962C8B-B14F-4D97-AF65-F5344CB8AC3E}">
        <p14:creationId xmlns:p14="http://schemas.microsoft.com/office/powerpoint/2010/main" val="1797449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757">
        <p:fade/>
      </p:transition>
    </mc:Choice>
    <mc:Fallback>
      <p:transition spd="slow" advClick="0" advTm="575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764704"/>
            <a:ext cx="820891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 smtClean="0"/>
              <a:t>WE are all busy… but busy people get things done! </a:t>
            </a:r>
          </a:p>
          <a:p>
            <a:pPr algn="ctr"/>
            <a:endParaRPr lang="en-CA" sz="4400" b="1" dirty="0"/>
          </a:p>
          <a:p>
            <a:pPr algn="ctr"/>
            <a:r>
              <a:rPr lang="en-CA" sz="4400" b="1" dirty="0" smtClean="0"/>
              <a:t>There is never enough time </a:t>
            </a:r>
          </a:p>
          <a:p>
            <a:pPr algn="ctr"/>
            <a:r>
              <a:rPr lang="en-CA" sz="4400" b="1" dirty="0" smtClean="0"/>
              <a:t>it seems…</a:t>
            </a:r>
          </a:p>
          <a:p>
            <a:pPr algn="ctr"/>
            <a:endParaRPr lang="en-CA" sz="4400" b="1" dirty="0" smtClean="0"/>
          </a:p>
          <a:p>
            <a:pPr algn="ctr"/>
            <a:r>
              <a:rPr lang="en-CA" sz="4400" b="1" dirty="0" smtClean="0"/>
              <a:t>BUT, now is the time </a:t>
            </a:r>
          </a:p>
          <a:p>
            <a:pPr algn="ctr"/>
            <a:r>
              <a:rPr lang="en-CA" sz="4400" b="1" dirty="0" smtClean="0"/>
              <a:t>to make a difference. </a:t>
            </a:r>
            <a:endParaRPr lang="en-CA" sz="4400" b="1" dirty="0"/>
          </a:p>
        </p:txBody>
      </p:sp>
    </p:spTree>
    <p:extLst>
      <p:ext uri="{BB962C8B-B14F-4D97-AF65-F5344CB8AC3E}">
        <p14:creationId xmlns:p14="http://schemas.microsoft.com/office/powerpoint/2010/main" val="1731360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6973">
        <p:fade/>
      </p:transition>
    </mc:Choice>
    <mc:Fallback>
      <p:transition spd="slow" advClick="0" advTm="69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62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860">
        <p:fade/>
      </p:transition>
    </mc:Choice>
    <mc:Fallback>
      <p:transition spd="slow" advClick="0" advTm="586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5656" y="2636912"/>
            <a:ext cx="6239785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6000" b="1" dirty="0" smtClean="0"/>
              <a:t>There is one thing</a:t>
            </a:r>
          </a:p>
          <a:p>
            <a:r>
              <a:rPr lang="en-CA" sz="6000" b="1" dirty="0" smtClean="0"/>
              <a:t> everyone can do...</a:t>
            </a:r>
          </a:p>
        </p:txBody>
      </p:sp>
    </p:spTree>
    <p:extLst>
      <p:ext uri="{BB962C8B-B14F-4D97-AF65-F5344CB8AC3E}">
        <p14:creationId xmlns:p14="http://schemas.microsoft.com/office/powerpoint/2010/main" val="2170970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420">
        <p:fade/>
      </p:transition>
    </mc:Choice>
    <mc:Fallback>
      <p:transition spd="slow" advClick="0" advTm="542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940" y="476672"/>
            <a:ext cx="849694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4800" b="1" dirty="0"/>
          </a:p>
          <a:p>
            <a:pPr algn="ctr"/>
            <a:r>
              <a:rPr lang="en-CA" sz="5400" b="1" dirty="0" smtClean="0"/>
              <a:t>Seek advice, do your research, and consider the impact of your decisions on the well-being of you </a:t>
            </a:r>
          </a:p>
          <a:p>
            <a:pPr algn="ctr"/>
            <a:r>
              <a:rPr lang="en-CA" sz="5400" b="1" dirty="0" smtClean="0"/>
              <a:t>&amp; OUR community. </a:t>
            </a:r>
          </a:p>
          <a:p>
            <a:endParaRPr lang="en-CA" sz="4800" b="1" dirty="0"/>
          </a:p>
        </p:txBody>
      </p:sp>
    </p:spTree>
    <p:extLst>
      <p:ext uri="{BB962C8B-B14F-4D97-AF65-F5344CB8AC3E}">
        <p14:creationId xmlns:p14="http://schemas.microsoft.com/office/powerpoint/2010/main" val="2689895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495">
        <p:fade/>
      </p:transition>
    </mc:Choice>
    <mc:Fallback>
      <p:transition spd="slow" advClick="0" advTm="84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63929"/>
            <a:ext cx="68407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800" b="1" dirty="0" smtClean="0"/>
              <a:t>Our community efforts at the public meeting have resulted in the creation of an executive team for</a:t>
            </a:r>
          </a:p>
          <a:p>
            <a:pPr algn="ctr"/>
            <a:r>
              <a:rPr lang="en-CA" sz="4800" b="1" dirty="0" smtClean="0"/>
              <a:t>Concerned Citizens </a:t>
            </a:r>
          </a:p>
          <a:p>
            <a:pPr algn="ctr"/>
            <a:r>
              <a:rPr lang="en-CA" sz="4800" b="1" dirty="0" smtClean="0"/>
              <a:t>of Wallace-Mapleton</a:t>
            </a:r>
          </a:p>
          <a:p>
            <a:pPr algn="ctr"/>
            <a:endParaRPr lang="en-CA" sz="4800" b="1" dirty="0"/>
          </a:p>
        </p:txBody>
      </p:sp>
      <p:pic>
        <p:nvPicPr>
          <p:cNvPr id="7170" name="Picture 2" descr="C:\Users\laa\AppData\Local\Microsoft\Windows\INetCache\IE\K5K3C6B2\16131-illustration-of-a-red-heart-pv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190" y="5013176"/>
            <a:ext cx="1617056" cy="161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937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7036">
        <p:fade/>
      </p:transition>
    </mc:Choice>
    <mc:Fallback>
      <p:transition spd="slow" advClick="0" advTm="70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63929"/>
            <a:ext cx="68407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800" b="1" dirty="0" smtClean="0"/>
              <a:t>The public meeting also reached out to inspire over 20 people to step up and be on a general committee to do the </a:t>
            </a:r>
          </a:p>
          <a:p>
            <a:pPr algn="ctr"/>
            <a:r>
              <a:rPr lang="en-CA" sz="4800" b="1" dirty="0" smtClean="0"/>
              <a:t>little things. </a:t>
            </a:r>
          </a:p>
        </p:txBody>
      </p:sp>
      <p:pic>
        <p:nvPicPr>
          <p:cNvPr id="7170" name="Picture 2" descr="C:\Users\laa\AppData\Local\Microsoft\Windows\INetCache\IE\K5K3C6B2\16131-illustration-of-a-red-heart-pv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836" y="4869160"/>
            <a:ext cx="1689064" cy="168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100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8696">
        <p:fade/>
      </p:transition>
    </mc:Choice>
    <mc:Fallback>
      <p:transition spd="slow" advClick="0" advTm="869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5" y="0"/>
            <a:ext cx="10213227" cy="6885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468560" y="0"/>
            <a:ext cx="1035724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6600" b="1" dirty="0" smtClean="0"/>
              <a:t>Thank you  for taking this route to protect our community. </a:t>
            </a:r>
            <a:endParaRPr lang="en-CA" sz="6600" b="1" dirty="0"/>
          </a:p>
        </p:txBody>
      </p:sp>
    </p:spTree>
    <p:extLst>
      <p:ext uri="{BB962C8B-B14F-4D97-AF65-F5344CB8AC3E}">
        <p14:creationId xmlns:p14="http://schemas.microsoft.com/office/powerpoint/2010/main" val="3585048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745">
        <p:fade/>
      </p:transition>
    </mc:Choice>
    <mc:Fallback>
      <p:transition spd="slow" advClick="0" advTm="474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813690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5400" b="1" dirty="0" smtClean="0"/>
              <a:t>We continue to accept donations to support our expenses for </a:t>
            </a:r>
          </a:p>
          <a:p>
            <a:pPr algn="ctr"/>
            <a:r>
              <a:rPr lang="en-CA" sz="5400" b="1" dirty="0"/>
              <a:t>p</a:t>
            </a:r>
            <a:r>
              <a:rPr lang="en-CA" sz="5400" b="1" dirty="0" smtClean="0"/>
              <a:t>rinting,  paper, &amp; public meeting costs. Your donations will go to directly support this cause.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2655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6160">
        <p:fade/>
      </p:transition>
    </mc:Choice>
    <mc:Fallback>
      <p:transition spd="slow" advClick="0" advTm="616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620688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6000" b="1" dirty="0" smtClean="0"/>
              <a:t>Any proceeds from donations above and beyond our costs will be re-directed to charitable causes in our community. </a:t>
            </a:r>
            <a:endParaRPr lang="en-CA" sz="6000" b="1" dirty="0"/>
          </a:p>
        </p:txBody>
      </p:sp>
    </p:spTree>
    <p:extLst>
      <p:ext uri="{BB962C8B-B14F-4D97-AF65-F5344CB8AC3E}">
        <p14:creationId xmlns:p14="http://schemas.microsoft.com/office/powerpoint/2010/main" val="556050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895">
        <p:fade/>
      </p:transition>
    </mc:Choice>
    <mc:Fallback>
      <p:transition spd="slow" advClick="0" advTm="48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92696"/>
            <a:ext cx="856895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5400" b="1" dirty="0" smtClean="0"/>
              <a:t>Contact us today</a:t>
            </a:r>
            <a:r>
              <a:rPr lang="en-CA" sz="5400" b="1" dirty="0" smtClean="0"/>
              <a:t>….</a:t>
            </a:r>
          </a:p>
          <a:p>
            <a:endParaRPr lang="en-CA" sz="5400" b="1" dirty="0"/>
          </a:p>
          <a:p>
            <a:pPr algn="ctr"/>
            <a:r>
              <a:rPr lang="en-CA" sz="8000" b="1" dirty="0" smtClean="0"/>
              <a:t>  </a:t>
            </a:r>
            <a:r>
              <a:rPr lang="en-CA" sz="8000" b="1" dirty="0" smtClean="0"/>
              <a:t>douga@cyg.net</a:t>
            </a:r>
            <a:endParaRPr lang="en-CA" sz="8000" b="1" dirty="0" smtClean="0"/>
          </a:p>
          <a:p>
            <a:pPr algn="ctr"/>
            <a:endParaRPr lang="en-CA" sz="5400" b="1" dirty="0"/>
          </a:p>
          <a:p>
            <a:pPr algn="ctr"/>
            <a:r>
              <a:rPr lang="en-CA" sz="5400" b="1" dirty="0" smtClean="0"/>
              <a:t>                …to offer your help.</a:t>
            </a:r>
          </a:p>
          <a:p>
            <a:pPr algn="ctr"/>
            <a:endParaRPr lang="en-CA" sz="4400" b="1" dirty="0"/>
          </a:p>
          <a:p>
            <a:pPr algn="ctr"/>
            <a:r>
              <a:rPr lang="en-CA" sz="4400" b="1" dirty="0" smtClean="0"/>
              <a:t> 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39517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499">
        <p:fade/>
      </p:transition>
    </mc:Choice>
    <mc:Fallback>
      <p:transition spd="slow" advClick="0" advTm="349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963929"/>
            <a:ext cx="84969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800" b="1" dirty="0" smtClean="0"/>
              <a:t>We thank you for volunteering to make a difference in your community.</a:t>
            </a:r>
          </a:p>
          <a:p>
            <a:pPr algn="ctr"/>
            <a:endParaRPr lang="en-CA" sz="4800" b="1" dirty="0"/>
          </a:p>
          <a:p>
            <a:pPr algn="ctr"/>
            <a:r>
              <a:rPr lang="en-CA" sz="4800" b="1" dirty="0" smtClean="0"/>
              <a:t>Doug </a:t>
            </a:r>
            <a:r>
              <a:rPr lang="en-CA" sz="4800" b="1" dirty="0"/>
              <a:t>&amp;</a:t>
            </a:r>
            <a:r>
              <a:rPr lang="en-CA" sz="4800" b="1" dirty="0" smtClean="0"/>
              <a:t> Lee Anne </a:t>
            </a:r>
            <a:r>
              <a:rPr lang="en-CA" sz="4800" b="1" dirty="0" err="1" smtClean="0"/>
              <a:t>Andriessen</a:t>
            </a:r>
            <a:endParaRPr lang="en-CA" sz="4800" b="1" dirty="0" smtClean="0"/>
          </a:p>
          <a:p>
            <a:pPr algn="ctr"/>
            <a:r>
              <a:rPr lang="en-CA" sz="4800" b="1" dirty="0" smtClean="0"/>
              <a:t>&amp; Executive Committee </a:t>
            </a:r>
          </a:p>
          <a:p>
            <a:pPr algn="ctr"/>
            <a:r>
              <a:rPr lang="en-CA" sz="4800" b="1" dirty="0" smtClean="0"/>
              <a:t>Concerned Citizens </a:t>
            </a:r>
          </a:p>
          <a:p>
            <a:pPr algn="ctr"/>
            <a:r>
              <a:rPr lang="en-CA" sz="4800" b="1" dirty="0" smtClean="0"/>
              <a:t>Wallace-Mapleton</a:t>
            </a:r>
            <a:endParaRPr lang="en-CA" sz="4800" b="1" dirty="0"/>
          </a:p>
        </p:txBody>
      </p:sp>
    </p:spTree>
    <p:extLst>
      <p:ext uri="{BB962C8B-B14F-4D97-AF65-F5344CB8AC3E}">
        <p14:creationId xmlns:p14="http://schemas.microsoft.com/office/powerpoint/2010/main" val="2889958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573">
        <p:fade/>
      </p:transition>
    </mc:Choice>
    <mc:Fallback>
      <p:transition spd="slow" advClick="0" advTm="45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86948"/>
            <a:ext cx="903649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5400" b="1" dirty="0" smtClean="0"/>
              <a:t>For more information about the impact of </a:t>
            </a:r>
          </a:p>
          <a:p>
            <a:pPr algn="ctr"/>
            <a:r>
              <a:rPr lang="en-CA" sz="5400" b="1" dirty="0" smtClean="0"/>
              <a:t>Industrial Wind Turbines…</a:t>
            </a:r>
          </a:p>
          <a:p>
            <a:pPr algn="ctr"/>
            <a:endParaRPr lang="en-CA" sz="4800" b="1" dirty="0"/>
          </a:p>
          <a:p>
            <a:pPr algn="ctr"/>
            <a:r>
              <a:rPr lang="en-CA" sz="5400" b="1" dirty="0" smtClean="0"/>
              <a:t>Go to… </a:t>
            </a:r>
            <a:r>
              <a:rPr lang="en-CA" sz="6600" b="1" dirty="0" smtClean="0"/>
              <a:t>ontariowindconcerns.ca</a:t>
            </a:r>
          </a:p>
          <a:p>
            <a:pPr algn="ctr"/>
            <a:endParaRPr lang="en-CA" sz="7200" b="1" dirty="0"/>
          </a:p>
        </p:txBody>
      </p:sp>
    </p:spTree>
    <p:extLst>
      <p:ext uri="{BB962C8B-B14F-4D97-AF65-F5344CB8AC3E}">
        <p14:creationId xmlns:p14="http://schemas.microsoft.com/office/powerpoint/2010/main" val="570475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7219">
        <p:fade/>
      </p:transition>
    </mc:Choice>
    <mc:Fallback>
      <p:transition spd="slow" advClick="0" advTm="72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272" y="859024"/>
            <a:ext cx="875759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95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9135">
        <p:fade/>
      </p:transition>
    </mc:Choice>
    <mc:Fallback>
      <p:transition spd="slow" advClick="0" advTm="913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478</Words>
  <Application>Microsoft Office PowerPoint</Application>
  <PresentationFormat>On-screen Show (4:3)</PresentationFormat>
  <Paragraphs>75</Paragraphs>
  <Slides>38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PowerPoint Presentation</vt:lpstr>
      <vt:lpstr>Concerned Citizens of  Wallace- Mapleton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LeeAnne Andriessen</dc:creator>
  <cp:lastModifiedBy>LeeAnne Andriessen</cp:lastModifiedBy>
  <cp:revision>37</cp:revision>
  <dcterms:created xsi:type="dcterms:W3CDTF">2016-08-23T20:52:41Z</dcterms:created>
  <dcterms:modified xsi:type="dcterms:W3CDTF">2016-08-26T05:50:15Z</dcterms:modified>
</cp:coreProperties>
</file>